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579"/>
  </p:normalViewPr>
  <p:slideViewPr>
    <p:cSldViewPr snapToGrid="0" snapToObjects="1">
      <p:cViewPr varScale="1">
        <p:scale>
          <a:sx n="86" d="100"/>
          <a:sy n="86" d="100"/>
        </p:scale>
        <p:origin x="21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E3AC-4F67-014F-939B-49B45F76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56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89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96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0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26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8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62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E3AC-4F67-014F-939B-49B45F76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71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7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5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aura.garfield@apsva.u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aura.garfield@apsv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virginia.gov/testing/sol/standards_docs/fine_arts/2013/visual_arts/std_finearts_visualarts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05" b="805"/>
          <a:stretch>
            <a:fillRect/>
          </a:stretch>
        </p:blipFill>
        <p:spPr>
          <a:xfrm>
            <a:off x="0" y="0"/>
            <a:ext cx="935783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53914" y="1773338"/>
            <a:ext cx="7832886" cy="406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merican Typewriter"/>
                <a:cs typeface="American Typewriter"/>
              </a:rPr>
              <a:t>Welcome Parents and Guardians </a:t>
            </a:r>
          </a:p>
          <a:p>
            <a:pPr algn="ctr"/>
            <a:endParaRPr lang="en-US" sz="4800" b="1" dirty="0">
              <a:latin typeface="American Typewriter"/>
              <a:cs typeface="American Typewriter"/>
            </a:endParaRPr>
          </a:p>
          <a:p>
            <a:pPr algn="ctr"/>
            <a:r>
              <a:rPr lang="en-US" sz="3200" b="1" dirty="0">
                <a:latin typeface="American Typewriter"/>
                <a:cs typeface="American Typewriter"/>
              </a:rPr>
              <a:t>Ms. Garfield’s </a:t>
            </a:r>
          </a:p>
          <a:p>
            <a:pPr algn="ctr"/>
            <a:r>
              <a:rPr lang="en-US" sz="3200" b="1" dirty="0">
                <a:latin typeface="American Typewriter"/>
                <a:cs typeface="American Typewriter"/>
              </a:rPr>
              <a:t>Back to School Night in the Art Room</a:t>
            </a:r>
          </a:p>
          <a:p>
            <a:pPr algn="ctr"/>
            <a:r>
              <a:rPr lang="en-US" sz="3200" b="1" dirty="0">
                <a:latin typeface="American Typewriter"/>
                <a:cs typeface="American Typewriter"/>
              </a:rPr>
              <a:t>Email: </a:t>
            </a:r>
            <a:r>
              <a:rPr lang="en-US" sz="3200" b="1" dirty="0" err="1">
                <a:latin typeface="American Typewriter"/>
                <a:cs typeface="American Typewriter"/>
              </a:rPr>
              <a:t>maura.garfield@apsva.us</a:t>
            </a:r>
            <a:endParaRPr lang="en-US" sz="3200" b="1" dirty="0">
              <a:latin typeface="American Typewriter"/>
              <a:cs typeface="American Typewriter"/>
            </a:endParaRPr>
          </a:p>
          <a:p>
            <a:endParaRPr lang="en-US" b="1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063857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5875" y="0"/>
            <a:ext cx="91281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merican Typewriter"/>
                <a:cs typeface="American Typewriter"/>
              </a:rPr>
              <a:t>Interested in Volunteering?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merican Typewriter"/>
                <a:cs typeface="American Typewriter"/>
              </a:rPr>
              <a:t>Please send me an email at </a:t>
            </a:r>
            <a:r>
              <a:rPr lang="en-US" dirty="0">
                <a:latin typeface="American Typewriter"/>
                <a:cs typeface="American Typewriter"/>
                <a:hlinkClick r:id="rId3"/>
              </a:rPr>
              <a:t>maura.garfield@apsva.us</a:t>
            </a:r>
            <a:r>
              <a:rPr lang="en-US" dirty="0">
                <a:latin typeface="American Typewriter"/>
                <a:cs typeface="American Typewriter"/>
              </a:rPr>
              <a:t> if you are interested in volunteering to help during the week, or for a particular even such as the art show.</a:t>
            </a:r>
          </a:p>
        </p:txBody>
      </p:sp>
    </p:spTree>
    <p:extLst>
      <p:ext uri="{BB962C8B-B14F-4D97-AF65-F5344CB8AC3E}">
        <p14:creationId xmlns:p14="http://schemas.microsoft.com/office/powerpoint/2010/main" val="4219342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" y="0"/>
            <a:ext cx="9161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751"/>
            <a:ext cx="7772400" cy="1650999"/>
          </a:xfrm>
        </p:spPr>
        <p:txBody>
          <a:bodyPr/>
          <a:lstStyle/>
          <a:p>
            <a:pPr algn="l"/>
            <a:r>
              <a:rPr lang="en-US" b="1" dirty="0">
                <a:latin typeface="American Typewriter"/>
                <a:cs typeface="American Typewriter"/>
              </a:rPr>
              <a:t>About Me: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2125" y="1730375"/>
            <a:ext cx="7280275" cy="3908425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  <a:latin typeface="American Typewriter"/>
                <a:cs typeface="American Typewriter"/>
              </a:rPr>
              <a:t>Education</a:t>
            </a:r>
          </a:p>
          <a:p>
            <a:pPr marL="457200" indent="-457200" algn="l">
              <a:buFont typeface="Arial"/>
              <a:buChar char="•"/>
            </a:pPr>
            <a:r>
              <a:rPr lang="en-US" b="1" dirty="0">
                <a:solidFill>
                  <a:schemeClr val="tx1"/>
                </a:solidFill>
                <a:latin typeface="American Typewriter"/>
                <a:cs typeface="American Typewriter"/>
              </a:rPr>
              <a:t>B.A. Studio Art &amp; Art Education University of Maryland, College Park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latin typeface="American Typewriter"/>
                <a:cs typeface="American Typewriter"/>
              </a:rPr>
              <a:t>(2008-2012)</a:t>
            </a:r>
          </a:p>
          <a:p>
            <a:pPr marL="457200" indent="-457200" algn="l">
              <a:buFont typeface="Arial"/>
              <a:buChar char="•"/>
            </a:pPr>
            <a:r>
              <a:rPr lang="en-US" b="1" dirty="0">
                <a:solidFill>
                  <a:schemeClr val="tx1"/>
                </a:solidFill>
                <a:latin typeface="American Typewriter"/>
                <a:cs typeface="American Typewriter"/>
              </a:rPr>
              <a:t>Recently moved to Virginia after teaching Elementary Art for Montgomery County Public Schools in Maryland</a:t>
            </a:r>
          </a:p>
          <a:p>
            <a:pPr marL="457200" indent="-457200" algn="l">
              <a:buFont typeface="Arial"/>
              <a:buChar char="•"/>
            </a:pPr>
            <a:r>
              <a:rPr lang="en-US" b="1" dirty="0">
                <a:solidFill>
                  <a:schemeClr val="tx1"/>
                </a:solidFill>
                <a:latin typeface="American Typewriter"/>
                <a:cs typeface="American Typewriter"/>
              </a:rPr>
              <a:t>Spent the summer working on my own paintings!</a:t>
            </a:r>
          </a:p>
        </p:txBody>
      </p:sp>
    </p:spTree>
    <p:extLst>
      <p:ext uri="{BB962C8B-B14F-4D97-AF65-F5344CB8AC3E}">
        <p14:creationId xmlns:p14="http://schemas.microsoft.com/office/powerpoint/2010/main" val="1717223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46000"/>
          </a:blip>
          <a:srcRect t="34" b="34"/>
          <a:stretch/>
        </p:blipFill>
        <p:spPr>
          <a:xfrm>
            <a:off x="1" y="6018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latin typeface="American Typewriter"/>
                <a:cs typeface="American Typewriter"/>
              </a:rPr>
              <a:t>Where you can reach me: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000" y="1603375"/>
            <a:ext cx="77311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merican Typewriter"/>
                <a:cs typeface="American Typewriter"/>
                <a:hlinkClick r:id="rId3"/>
              </a:rPr>
              <a:t>maura.garfield@apsva</a:t>
            </a:r>
            <a:endParaRPr lang="en-US" sz="4400" dirty="0">
              <a:latin typeface="American Typewriter"/>
              <a:cs typeface="American Typewriter"/>
            </a:endParaRPr>
          </a:p>
          <a:p>
            <a:endParaRPr lang="en-US" sz="4400" dirty="0">
              <a:latin typeface="American Typewriter"/>
              <a:cs typeface="American Typewriter"/>
            </a:endParaRPr>
          </a:p>
          <a:p>
            <a:r>
              <a:rPr lang="en-US" sz="4400" dirty="0">
                <a:latin typeface="American Typewriter"/>
                <a:cs typeface="American Typewriter"/>
              </a:rPr>
              <a:t>Or call the school to make an appointment</a:t>
            </a:r>
          </a:p>
          <a:p>
            <a:r>
              <a:rPr lang="is-IS" sz="4400" dirty="0">
                <a:latin typeface="American Typewriter"/>
                <a:cs typeface="American Typewriter"/>
              </a:rPr>
              <a:t>703-228-7670</a:t>
            </a:r>
            <a:endParaRPr lang="en-US" sz="44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122622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8535" t="625" r="-28535" b="3635"/>
          <a:stretch/>
        </p:blipFill>
        <p:spPr>
          <a:xfrm>
            <a:off x="-2219325" y="44451"/>
            <a:ext cx="13544550" cy="6813550"/>
          </a:xfrm>
        </p:spPr>
      </p:pic>
      <p:sp>
        <p:nvSpPr>
          <p:cNvPr id="5" name="TextBox 4"/>
          <p:cNvSpPr txBox="1"/>
          <p:nvPr/>
        </p:nvSpPr>
        <p:spPr>
          <a:xfrm>
            <a:off x="1566949" y="1204172"/>
            <a:ext cx="5954428" cy="37240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merican Typewriter"/>
                <a:cs typeface="American Typewriter"/>
              </a:rPr>
              <a:t>Values I practice in my classroom every day</a:t>
            </a:r>
            <a:r>
              <a:rPr lang="is-IS" sz="2800" b="1" dirty="0">
                <a:latin typeface="American Typewriter"/>
                <a:cs typeface="American Typewriter"/>
              </a:rPr>
              <a:t>…</a:t>
            </a:r>
            <a:endParaRPr lang="en-US" sz="2800" b="1" dirty="0">
              <a:latin typeface="American Typewriter"/>
              <a:cs typeface="American Typewriter"/>
            </a:endParaRPr>
          </a:p>
          <a:p>
            <a:endParaRPr lang="en-US" sz="2000" b="1" dirty="0">
              <a:latin typeface="American Typewriter"/>
              <a:cs typeface="American Typewriter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latin typeface="American Typewriter"/>
                <a:cs typeface="American Typewriter"/>
              </a:rPr>
              <a:t>Compassion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latin typeface="American Typewriter"/>
                <a:cs typeface="American Typewriter"/>
              </a:rPr>
              <a:t>Responsibility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latin typeface="American Typewriter"/>
                <a:cs typeface="American Typewriter"/>
              </a:rPr>
              <a:t>Diversity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latin typeface="American Typewriter"/>
                <a:cs typeface="American Typewriter"/>
              </a:rPr>
              <a:t>Integrity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latin typeface="American Typewriter"/>
                <a:cs typeface="American Typewriter"/>
              </a:rPr>
              <a:t>Respect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latin typeface="American Typewriter"/>
                <a:cs typeface="American Typewriter"/>
              </a:rPr>
              <a:t>Empathy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latin typeface="American Typewriter"/>
                <a:cs typeface="American Typewriter"/>
              </a:rPr>
              <a:t>Problem solving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latin typeface="American Typewriter"/>
                <a:cs typeface="American Typewriter"/>
              </a:rPr>
              <a:t>Kindness (helpfulness/sharing)</a:t>
            </a:r>
          </a:p>
        </p:txBody>
      </p:sp>
    </p:spTree>
    <p:extLst>
      <p:ext uri="{BB962C8B-B14F-4D97-AF65-F5344CB8AC3E}">
        <p14:creationId xmlns:p14="http://schemas.microsoft.com/office/powerpoint/2010/main" val="487241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48000"/>
          </a:blip>
          <a:srcRect l="18164" r="7086"/>
          <a:stretch/>
        </p:blipFill>
        <p:spPr>
          <a:xfrm>
            <a:off x="1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merican Typewriter"/>
                <a:cs typeface="American Typewriter"/>
              </a:rPr>
              <a:t>Grading Policies/Evaluation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merican Typewriter"/>
                <a:cs typeface="American Typewriter"/>
              </a:rPr>
              <a:t>	All academic achievement will be evaluated based on the Virginia Standards of Learning for Visual Arts </a:t>
            </a:r>
            <a:r>
              <a:rPr lang="en-US" dirty="0">
                <a:latin typeface="American Typewriter"/>
                <a:cs typeface="American Typewriter"/>
                <a:hlinkClick r:id="rId3"/>
              </a:rPr>
              <a:t>http://www.doe.virginia.gov/testing/sol/standards_docs/fine_arts/2013/visual_arts/std_finearts_visualarts.pdf</a:t>
            </a:r>
            <a:endParaRPr lang="en-US" dirty="0">
              <a:latin typeface="American Typewriter"/>
              <a:cs typeface="American Typewriter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94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merican Typewriter"/>
                <a:cs typeface="American Typewriter"/>
              </a:rPr>
              <a:t>What your children will learn this year</a:t>
            </a:r>
            <a:r>
              <a:rPr lang="is-IS" b="1" dirty="0">
                <a:latin typeface="American Typewriter"/>
                <a:cs typeface="American Typewriter"/>
              </a:rPr>
              <a:t>…</a:t>
            </a:r>
            <a:endParaRPr lang="en-US" b="1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merican Typewriter"/>
                <a:cs typeface="American Typewriter"/>
              </a:rPr>
              <a:t>I hope to channel your child’s natural artistic development and encourage art as a lifelong interest. They will learn that what they create is unique, and therefore worth doing.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5587"/>
          <a:stretch/>
        </p:blipFill>
        <p:spPr>
          <a:xfrm>
            <a:off x="14337" y="0"/>
            <a:ext cx="9120138" cy="697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7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4000"/>
          </a:blip>
          <a:stretch>
            <a:fillRect/>
          </a:stretch>
        </p:blipFill>
        <p:spPr>
          <a:xfrm>
            <a:off x="1647825" y="0"/>
            <a:ext cx="56798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merican Typewriter"/>
                <a:cs typeface="American Typewriter"/>
              </a:rPr>
              <a:t>What your children will learn this year </a:t>
            </a:r>
            <a:r>
              <a:rPr lang="en-US" b="1" i="1" dirty="0">
                <a:latin typeface="American Typewriter"/>
                <a:cs typeface="American Typewriter"/>
              </a:rPr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merican Typewriter"/>
                <a:cs typeface="American Typewriter"/>
              </a:rPr>
              <a:t>Drawing and Illustration Skills</a:t>
            </a:r>
          </a:p>
          <a:p>
            <a:r>
              <a:rPr lang="en-US" dirty="0">
                <a:latin typeface="American Typewriter"/>
                <a:cs typeface="American Typewriter"/>
              </a:rPr>
              <a:t>Color Theory</a:t>
            </a:r>
          </a:p>
          <a:p>
            <a:r>
              <a:rPr lang="en-US" dirty="0">
                <a:latin typeface="American Typewriter"/>
                <a:cs typeface="American Typewriter"/>
              </a:rPr>
              <a:t>Ceramics, Sculpture, 3-D Design</a:t>
            </a:r>
          </a:p>
          <a:p>
            <a:r>
              <a:rPr lang="en-US" dirty="0">
                <a:latin typeface="American Typewriter"/>
                <a:cs typeface="American Typewriter"/>
              </a:rPr>
              <a:t>Aesthetics</a:t>
            </a:r>
          </a:p>
          <a:p>
            <a:r>
              <a:rPr lang="en-US" dirty="0">
                <a:latin typeface="American Typewriter"/>
                <a:cs typeface="American Typewriter"/>
              </a:rPr>
              <a:t>Art History, and Art Criticism</a:t>
            </a:r>
          </a:p>
        </p:txBody>
      </p:sp>
    </p:spTree>
    <p:extLst>
      <p:ext uri="{BB962C8B-B14F-4D97-AF65-F5344CB8AC3E}">
        <p14:creationId xmlns:p14="http://schemas.microsoft.com/office/powerpoint/2010/main" val="3822952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 amt="4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4513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latin typeface="American Typewriter"/>
                <a:cs typeface="American Typewriter"/>
              </a:rPr>
              <a:t>Resources to share with your children at home if they are interested in art</a:t>
            </a:r>
            <a:r>
              <a:rPr lang="is-IS" u="sng" dirty="0">
                <a:latin typeface="American Typewriter"/>
                <a:cs typeface="American Typewriter"/>
              </a:rPr>
              <a:t>…</a:t>
            </a:r>
            <a:endParaRPr lang="en-US" u="sng" dirty="0">
              <a:latin typeface="American Typewriter"/>
              <a:cs typeface="American Typewriter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572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merican Typewriter"/>
                <a:cs typeface="American Typewriter"/>
              </a:rPr>
              <a:t>Try these </a:t>
            </a:r>
            <a:r>
              <a:rPr lang="en-US" sz="3600" i="1" dirty="0">
                <a:latin typeface="American Typewriter"/>
                <a:cs typeface="American Typewriter"/>
              </a:rPr>
              <a:t>apps</a:t>
            </a:r>
            <a:r>
              <a:rPr lang="en-US" sz="3600" dirty="0">
                <a:latin typeface="American Typewriter"/>
                <a:cs typeface="American Typewriter"/>
              </a:rPr>
              <a:t> at home – </a:t>
            </a:r>
          </a:p>
          <a:p>
            <a:pPr lvl="2"/>
            <a:r>
              <a:rPr lang="en-US" sz="3600" b="1" dirty="0" err="1">
                <a:latin typeface="American Typewriter"/>
                <a:cs typeface="American Typewriter"/>
              </a:rPr>
              <a:t>KaleidaCam</a:t>
            </a:r>
            <a:r>
              <a:rPr lang="en-US" sz="3600" b="1" dirty="0">
                <a:latin typeface="American Typewriter"/>
                <a:cs typeface="American Typewriter"/>
              </a:rPr>
              <a:t> </a:t>
            </a:r>
          </a:p>
          <a:p>
            <a:pPr lvl="2"/>
            <a:r>
              <a:rPr lang="en-US" sz="3600" b="1" dirty="0" err="1">
                <a:latin typeface="American Typewriter"/>
                <a:cs typeface="American Typewriter"/>
              </a:rPr>
              <a:t>Colorscape</a:t>
            </a:r>
            <a:endParaRPr lang="en-US" sz="3600" b="1" dirty="0">
              <a:latin typeface="American Typewriter"/>
              <a:cs typeface="American Typewriter"/>
            </a:endParaRPr>
          </a:p>
          <a:p>
            <a:pPr lvl="2"/>
            <a:r>
              <a:rPr lang="en-US" sz="3600" b="1" dirty="0">
                <a:latin typeface="American Typewriter"/>
                <a:cs typeface="American Typewriter"/>
              </a:rPr>
              <a:t>Doodle Art</a:t>
            </a:r>
          </a:p>
          <a:p>
            <a:pPr lvl="2"/>
            <a:r>
              <a:rPr lang="en-US" sz="3600" b="1" dirty="0">
                <a:latin typeface="American Typewriter"/>
                <a:cs typeface="American Typewriter"/>
              </a:rPr>
              <a:t>Let’s Create Pottery</a:t>
            </a:r>
          </a:p>
          <a:p>
            <a:pPr lvl="2"/>
            <a:r>
              <a:rPr lang="en-US" sz="3600" b="1" dirty="0" err="1">
                <a:latin typeface="American Typewriter"/>
                <a:cs typeface="American Typewriter"/>
              </a:rPr>
              <a:t>Creatubbles</a:t>
            </a:r>
            <a:endParaRPr lang="en-US" sz="36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4053633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0" y="1"/>
            <a:ext cx="9166224" cy="6860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merican Typewriter"/>
                <a:cs typeface="American Typewriter"/>
              </a:rPr>
              <a:t>Donations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merican Typewriter"/>
                <a:cs typeface="American Typewriter"/>
              </a:rPr>
              <a:t>The following items are always useful in the art classroom if you are interested in recycling </a:t>
            </a:r>
            <a:r>
              <a:rPr lang="en-US" dirty="0">
                <a:latin typeface="American Typewriter"/>
                <a:cs typeface="American Typewriter"/>
                <a:sym typeface="Wingdings"/>
              </a:rPr>
              <a:t></a:t>
            </a:r>
            <a:r>
              <a:rPr lang="en-US" dirty="0">
                <a:latin typeface="American Typewriter"/>
                <a:cs typeface="American Typewriter"/>
              </a:rPr>
              <a:t> </a:t>
            </a:r>
          </a:p>
          <a:p>
            <a:pPr lvl="2"/>
            <a:r>
              <a:rPr lang="en-US" dirty="0">
                <a:latin typeface="American Typewriter"/>
                <a:cs typeface="American Typewriter"/>
              </a:rPr>
              <a:t>Paper towel rolls </a:t>
            </a:r>
          </a:p>
          <a:p>
            <a:pPr lvl="2"/>
            <a:r>
              <a:rPr lang="en-US" dirty="0">
                <a:latin typeface="American Typewriter"/>
                <a:cs typeface="American Typewriter"/>
              </a:rPr>
              <a:t>Plastic containers</a:t>
            </a:r>
          </a:p>
          <a:p>
            <a:pPr lvl="2"/>
            <a:r>
              <a:rPr lang="en-US" dirty="0">
                <a:latin typeface="American Typewriter"/>
                <a:cs typeface="American Typewriter"/>
              </a:rPr>
              <a:t>Art-related books </a:t>
            </a:r>
          </a:p>
          <a:p>
            <a:pPr lvl="2"/>
            <a:r>
              <a:rPr lang="en-US" dirty="0">
                <a:latin typeface="American Typewriter"/>
                <a:cs typeface="American Typewriter"/>
              </a:rPr>
              <a:t>Sponges</a:t>
            </a:r>
          </a:p>
          <a:p>
            <a:pPr lvl="2"/>
            <a:r>
              <a:rPr lang="en-US" dirty="0">
                <a:latin typeface="American Typewriter"/>
                <a:cs typeface="American Typewriter"/>
              </a:rPr>
              <a:t>Tissues </a:t>
            </a:r>
          </a:p>
          <a:p>
            <a:pPr lvl="2"/>
            <a:r>
              <a:rPr lang="en-US" dirty="0">
                <a:latin typeface="American Typewriter"/>
                <a:cs typeface="American Typewriter"/>
              </a:rPr>
              <a:t>Family-appropriate magazines for collages </a:t>
            </a:r>
          </a:p>
        </p:txBody>
      </p:sp>
    </p:spTree>
    <p:extLst>
      <p:ext uri="{BB962C8B-B14F-4D97-AF65-F5344CB8AC3E}">
        <p14:creationId xmlns:p14="http://schemas.microsoft.com/office/powerpoint/2010/main" val="519968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286</Words>
  <Application>Microsoft Macintosh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American Typewriter</vt:lpstr>
      <vt:lpstr>Arial</vt:lpstr>
      <vt:lpstr>Calibri</vt:lpstr>
      <vt:lpstr>Wingdings</vt:lpstr>
      <vt:lpstr>Office Theme</vt:lpstr>
      <vt:lpstr>PowerPoint Presentation</vt:lpstr>
      <vt:lpstr>About Me:</vt:lpstr>
      <vt:lpstr>Where you can reach me:</vt:lpstr>
      <vt:lpstr>PowerPoint Presentation</vt:lpstr>
      <vt:lpstr>Grading Policies/Evaluation</vt:lpstr>
      <vt:lpstr>What your children will learn this year…</vt:lpstr>
      <vt:lpstr>What your children will learn this year (cont.)</vt:lpstr>
      <vt:lpstr>Resources to share with your children at home if they are interested in art…</vt:lpstr>
      <vt:lpstr>Donations</vt:lpstr>
      <vt:lpstr>Interested in Volunteering?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Maura Garfield</dc:creator>
  <cp:lastModifiedBy>Suarez, Julie</cp:lastModifiedBy>
  <cp:revision>10</cp:revision>
  <dcterms:created xsi:type="dcterms:W3CDTF">2018-09-07T16:02:02Z</dcterms:created>
  <dcterms:modified xsi:type="dcterms:W3CDTF">2018-09-11T21:09:59Z</dcterms:modified>
</cp:coreProperties>
</file>