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3AC-4F67-014F-939B-49B45F76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5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9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6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3AC-4F67-014F-939B-49B45F76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ura.garfield@apsv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lie.suarez@apsva.u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ura.garfield@apsva.u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ura.garfield@apsv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fine_arts/2013/visual_arts/std_finearts_visualarts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5" b="805"/>
          <a:stretch>
            <a:fillRect/>
          </a:stretch>
        </p:blipFill>
        <p:spPr>
          <a:xfrm>
            <a:off x="0" y="0"/>
            <a:ext cx="935783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3914" y="1773338"/>
            <a:ext cx="783288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merican Typewriter"/>
                <a:cs typeface="American Typewriter"/>
              </a:rPr>
              <a:t>Welcome Parents and Guardians </a:t>
            </a:r>
          </a:p>
          <a:p>
            <a:pPr algn="ctr"/>
            <a:endParaRPr lang="en-US" sz="4800" b="1" dirty="0">
              <a:latin typeface="American Typewriter"/>
              <a:cs typeface="American Typewriter"/>
            </a:endParaRPr>
          </a:p>
          <a:p>
            <a:pPr algn="ctr"/>
            <a:r>
              <a:rPr lang="en-US" sz="3200" b="1" dirty="0">
                <a:latin typeface="American Typewriter"/>
                <a:cs typeface="American Typewriter"/>
              </a:rPr>
              <a:t>Ms. Garfield and Ms. Suarez </a:t>
            </a:r>
          </a:p>
          <a:p>
            <a:pPr algn="ctr"/>
            <a:r>
              <a:rPr lang="en-US" sz="3200" b="1" dirty="0">
                <a:latin typeface="American Typewriter"/>
                <a:cs typeface="American Typewriter"/>
              </a:rPr>
              <a:t>Back to School Night </a:t>
            </a:r>
          </a:p>
          <a:p>
            <a:pPr algn="ctr"/>
            <a:r>
              <a:rPr lang="en-US" sz="3200" b="1" dirty="0">
                <a:latin typeface="American Typewriter"/>
                <a:cs typeface="American Typewriter"/>
              </a:rPr>
              <a:t>Email: </a:t>
            </a:r>
            <a:r>
              <a:rPr lang="en-US" sz="3200" b="1" dirty="0">
                <a:latin typeface="American Typewriter"/>
                <a:cs typeface="American Typewriter"/>
                <a:hlinkClick r:id="rId3"/>
              </a:rPr>
              <a:t>maura.garfield@apsva.us</a:t>
            </a:r>
            <a:endParaRPr lang="en-US" sz="3200" b="1" dirty="0">
              <a:latin typeface="American Typewriter"/>
              <a:cs typeface="American Typewriter"/>
            </a:endParaRPr>
          </a:p>
          <a:p>
            <a:pPr algn="ctr"/>
            <a:r>
              <a:rPr lang="en-US" sz="3200" b="1" dirty="0">
                <a:latin typeface="American Typewriter"/>
                <a:cs typeface="American Typewriter"/>
                <a:hlinkClick r:id="rId4"/>
              </a:rPr>
              <a:t>julie.suarez@apsva.us</a:t>
            </a:r>
            <a:endParaRPr lang="en-US" sz="3200" b="1" dirty="0">
              <a:latin typeface="American Typewriter"/>
              <a:cs typeface="American Typewriter"/>
            </a:endParaRPr>
          </a:p>
          <a:p>
            <a:pPr algn="ctr"/>
            <a:endParaRPr lang="en-US" sz="3200" b="1" dirty="0">
              <a:latin typeface="American Typewriter"/>
              <a:cs typeface="American Typewriter"/>
            </a:endParaRPr>
          </a:p>
          <a:p>
            <a:endParaRPr lang="en-US" b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06385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5875" y="0"/>
            <a:ext cx="91281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erican Typewriter"/>
                <a:cs typeface="American Typewriter"/>
              </a:rPr>
              <a:t>Interested in Volunteering?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merican Typewriter"/>
                <a:cs typeface="American Typewriter"/>
              </a:rPr>
              <a:t>Please send me an email at </a:t>
            </a:r>
            <a:r>
              <a:rPr lang="en-US" dirty="0">
                <a:latin typeface="American Typewriter"/>
                <a:cs typeface="American Typewriter"/>
                <a:hlinkClick r:id="rId3"/>
              </a:rPr>
              <a:t>maura.garfield@apsva.us</a:t>
            </a:r>
            <a:r>
              <a:rPr lang="en-US" dirty="0">
                <a:latin typeface="American Typewriter"/>
                <a:cs typeface="American Typewriter"/>
              </a:rPr>
              <a:t> if you are interested in volunteering to help during the week, or for a particular even such as the art show.</a:t>
            </a:r>
          </a:p>
        </p:txBody>
      </p:sp>
    </p:spTree>
    <p:extLst>
      <p:ext uri="{BB962C8B-B14F-4D97-AF65-F5344CB8AC3E}">
        <p14:creationId xmlns:p14="http://schemas.microsoft.com/office/powerpoint/2010/main" val="421934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" y="0"/>
            <a:ext cx="9161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1"/>
            <a:ext cx="7772400" cy="1650999"/>
          </a:xfrm>
        </p:spPr>
        <p:txBody>
          <a:bodyPr/>
          <a:lstStyle/>
          <a:p>
            <a:pPr algn="l"/>
            <a:r>
              <a:rPr lang="en-US" b="1" dirty="0">
                <a:latin typeface="American Typewriter"/>
                <a:cs typeface="American Typewriter"/>
              </a:rPr>
              <a:t>About Me: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125" y="1730375"/>
            <a:ext cx="7280275" cy="390842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Education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B.A. Studio Art &amp; Art Education University of Maryland, College Park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(2008-2012)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Second year teaching at ASFS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Recently moved to Virginia after teaching Elementary Art for Montgomery County Public Schools in Maryland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>
                <a:solidFill>
                  <a:schemeClr val="tx1"/>
                </a:solidFill>
                <a:latin typeface="American Typewriter"/>
                <a:cs typeface="American Typewriter"/>
              </a:rPr>
              <a:t>Spent the summer working on my own paintings!</a:t>
            </a:r>
          </a:p>
        </p:txBody>
      </p:sp>
    </p:spTree>
    <p:extLst>
      <p:ext uri="{BB962C8B-B14F-4D97-AF65-F5344CB8AC3E}">
        <p14:creationId xmlns:p14="http://schemas.microsoft.com/office/powerpoint/2010/main" val="171722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6000"/>
          </a:blip>
          <a:srcRect t="34" b="34"/>
          <a:stretch/>
        </p:blipFill>
        <p:spPr>
          <a:xfrm>
            <a:off x="1" y="6018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latin typeface="American Typewriter"/>
                <a:cs typeface="American Typewriter"/>
              </a:rPr>
              <a:t>Where you can reach me: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1603375"/>
            <a:ext cx="77311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merican Typewriter"/>
                <a:cs typeface="American Typewriter"/>
                <a:hlinkClick r:id="rId3"/>
              </a:rPr>
              <a:t>maura.garfield@apsva</a:t>
            </a:r>
            <a:endParaRPr lang="en-US" sz="4400" dirty="0">
              <a:latin typeface="American Typewriter"/>
              <a:cs typeface="American Typewriter"/>
            </a:endParaRPr>
          </a:p>
          <a:p>
            <a:endParaRPr lang="en-US" sz="4400" dirty="0">
              <a:latin typeface="American Typewriter"/>
              <a:cs typeface="American Typewriter"/>
            </a:endParaRPr>
          </a:p>
          <a:p>
            <a:r>
              <a:rPr lang="en-US" sz="4400" dirty="0">
                <a:latin typeface="American Typewriter"/>
                <a:cs typeface="American Typewriter"/>
              </a:rPr>
              <a:t>Or call the school to make an appointment</a:t>
            </a:r>
          </a:p>
          <a:p>
            <a:r>
              <a:rPr lang="is-IS" sz="4400" dirty="0">
                <a:latin typeface="American Typewriter"/>
                <a:cs typeface="American Typewriter"/>
              </a:rPr>
              <a:t>703-228-7670</a:t>
            </a:r>
            <a:endParaRPr lang="en-US" sz="4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2262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8535" t="625" r="-28535" b="3635"/>
          <a:stretch/>
        </p:blipFill>
        <p:spPr>
          <a:xfrm>
            <a:off x="-2219325" y="44451"/>
            <a:ext cx="13544550" cy="6813550"/>
          </a:xfrm>
        </p:spPr>
      </p:pic>
      <p:sp>
        <p:nvSpPr>
          <p:cNvPr id="5" name="TextBox 4"/>
          <p:cNvSpPr txBox="1"/>
          <p:nvPr/>
        </p:nvSpPr>
        <p:spPr>
          <a:xfrm>
            <a:off x="1566949" y="1204172"/>
            <a:ext cx="5954428" cy="37240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merican Typewriter"/>
                <a:cs typeface="American Typewriter"/>
              </a:rPr>
              <a:t>Values I practice in my classroom every day</a:t>
            </a:r>
            <a:r>
              <a:rPr lang="is-IS" sz="2800" b="1" dirty="0">
                <a:latin typeface="American Typewriter"/>
                <a:cs typeface="American Typewriter"/>
              </a:rPr>
              <a:t>…</a:t>
            </a:r>
            <a:endParaRPr lang="en-US" sz="2800" b="1" dirty="0">
              <a:latin typeface="American Typewriter"/>
              <a:cs typeface="American Typewriter"/>
            </a:endParaRPr>
          </a:p>
          <a:p>
            <a:endParaRPr lang="en-US" sz="2000" b="1" dirty="0">
              <a:latin typeface="American Typewriter"/>
              <a:cs typeface="American Typewriter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Compassion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Responsibility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Diversity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Integrity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Respect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Empathy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Problem solving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American Typewriter"/>
                <a:cs typeface="American Typewriter"/>
              </a:rPr>
              <a:t>Kindness (helpfulness/sharing)</a:t>
            </a:r>
          </a:p>
        </p:txBody>
      </p:sp>
    </p:spTree>
    <p:extLst>
      <p:ext uri="{BB962C8B-B14F-4D97-AF65-F5344CB8AC3E}">
        <p14:creationId xmlns:p14="http://schemas.microsoft.com/office/powerpoint/2010/main" val="48724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48000"/>
          </a:blip>
          <a:srcRect l="18164" r="7086"/>
          <a:stretch/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merican Typewriter"/>
                <a:cs typeface="American Typewriter"/>
              </a:rPr>
              <a:t>Grading Policies/Evaluation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merican Typewriter"/>
                <a:cs typeface="American Typewriter"/>
              </a:rPr>
              <a:t>	All academic achievement will be evaluated based on the Virginia Standards of Learning for Visual Arts </a:t>
            </a:r>
            <a:r>
              <a:rPr lang="en-US" dirty="0">
                <a:latin typeface="American Typewriter"/>
                <a:cs typeface="American Typewriter"/>
                <a:hlinkClick r:id="rId3"/>
              </a:rPr>
              <a:t>http://www.doe.virginia.gov/testing/sol/standards_docs/fine_arts/2013/visual_arts/std_finearts_visualarts.pdf</a:t>
            </a:r>
            <a:endParaRPr lang="en-US" dirty="0">
              <a:latin typeface="American Typewriter"/>
              <a:cs typeface="American Typewrit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9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merican Typewriter"/>
                <a:cs typeface="American Typewriter"/>
              </a:rPr>
              <a:t>What your children will learn this year</a:t>
            </a:r>
            <a:r>
              <a:rPr lang="is-IS" b="1" dirty="0">
                <a:latin typeface="American Typewriter"/>
                <a:cs typeface="American Typewriter"/>
              </a:rPr>
              <a:t>…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/>
                <a:cs typeface="American Typewriter"/>
              </a:rPr>
              <a:t>I hope to channel your child’s natural artistic development and encourage art as a lifelong interest. They will learn that what they create is unique, and therefore worth doing.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5587"/>
          <a:stretch/>
        </p:blipFill>
        <p:spPr>
          <a:xfrm>
            <a:off x="14337" y="0"/>
            <a:ext cx="9120138" cy="69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1647825" y="0"/>
            <a:ext cx="56798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merican Typewriter"/>
                <a:cs typeface="American Typewriter"/>
              </a:rPr>
              <a:t>What your children will learn this year </a:t>
            </a:r>
            <a:r>
              <a:rPr lang="en-US" b="1" i="1" dirty="0">
                <a:latin typeface="American Typewriter"/>
                <a:cs typeface="American Typewriter"/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/>
                <a:cs typeface="American Typewriter"/>
              </a:rPr>
              <a:t>Drawing and Illustration Skills</a:t>
            </a:r>
          </a:p>
          <a:p>
            <a:r>
              <a:rPr lang="en-US" dirty="0">
                <a:latin typeface="American Typewriter"/>
                <a:cs typeface="American Typewriter"/>
              </a:rPr>
              <a:t>Color Theory</a:t>
            </a:r>
          </a:p>
          <a:p>
            <a:r>
              <a:rPr lang="en-US" dirty="0">
                <a:latin typeface="American Typewriter"/>
                <a:cs typeface="American Typewriter"/>
              </a:rPr>
              <a:t>Ceramics, Sculpture, 3-D Design</a:t>
            </a:r>
          </a:p>
          <a:p>
            <a:r>
              <a:rPr lang="en-US" dirty="0">
                <a:latin typeface="American Typewriter"/>
                <a:cs typeface="American Typewriter"/>
              </a:rPr>
              <a:t>Aesthetics</a:t>
            </a:r>
          </a:p>
          <a:p>
            <a:r>
              <a:rPr lang="en-US" dirty="0">
                <a:latin typeface="American Typewriter"/>
                <a:cs typeface="American Typewriter"/>
              </a:rPr>
              <a:t>Art History, and Art Criticism</a:t>
            </a:r>
          </a:p>
        </p:txBody>
      </p:sp>
    </p:spTree>
    <p:extLst>
      <p:ext uri="{BB962C8B-B14F-4D97-AF65-F5344CB8AC3E}">
        <p14:creationId xmlns:p14="http://schemas.microsoft.com/office/powerpoint/2010/main" val="382295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51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American Typewriter"/>
                <a:cs typeface="American Typewriter"/>
              </a:rPr>
              <a:t>Resources to share with your children at home if they are interested in art</a:t>
            </a:r>
            <a:r>
              <a:rPr lang="is-IS" u="sng" dirty="0">
                <a:latin typeface="American Typewriter"/>
                <a:cs typeface="American Typewriter"/>
              </a:rPr>
              <a:t>…</a:t>
            </a:r>
            <a:endParaRPr lang="en-US" u="sng" dirty="0">
              <a:latin typeface="American Typewriter"/>
              <a:cs typeface="American Typewrit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merican Typewriter"/>
                <a:cs typeface="American Typewriter"/>
              </a:rPr>
              <a:t>Try these </a:t>
            </a:r>
            <a:r>
              <a:rPr lang="en-US" sz="3600" i="1" dirty="0">
                <a:latin typeface="American Typewriter"/>
                <a:cs typeface="American Typewriter"/>
              </a:rPr>
              <a:t>apps</a:t>
            </a:r>
            <a:r>
              <a:rPr lang="en-US" sz="3600" dirty="0">
                <a:latin typeface="American Typewriter"/>
                <a:cs typeface="American Typewriter"/>
              </a:rPr>
              <a:t> at home – </a:t>
            </a:r>
          </a:p>
          <a:p>
            <a:pPr lvl="2"/>
            <a:r>
              <a:rPr lang="en-US" sz="3600" b="1" dirty="0" err="1">
                <a:latin typeface="American Typewriter"/>
                <a:cs typeface="American Typewriter"/>
              </a:rPr>
              <a:t>KaleidaCam</a:t>
            </a:r>
            <a:r>
              <a:rPr lang="en-US" sz="3600" b="1" dirty="0">
                <a:latin typeface="American Typewriter"/>
                <a:cs typeface="American Typewriter"/>
              </a:rPr>
              <a:t> </a:t>
            </a:r>
          </a:p>
          <a:p>
            <a:pPr lvl="2"/>
            <a:r>
              <a:rPr lang="en-US" sz="3600" b="1" dirty="0" err="1">
                <a:latin typeface="American Typewriter"/>
                <a:cs typeface="American Typewriter"/>
              </a:rPr>
              <a:t>Colorscape</a:t>
            </a:r>
            <a:endParaRPr lang="en-US" sz="3600" b="1" dirty="0">
              <a:latin typeface="American Typewriter"/>
              <a:cs typeface="American Typewriter"/>
            </a:endParaRPr>
          </a:p>
          <a:p>
            <a:pPr lvl="2"/>
            <a:r>
              <a:rPr lang="en-US" sz="3600" b="1" dirty="0">
                <a:latin typeface="American Typewriter"/>
                <a:cs typeface="American Typewriter"/>
              </a:rPr>
              <a:t>Doodle Art</a:t>
            </a:r>
          </a:p>
          <a:p>
            <a:pPr lvl="2"/>
            <a:r>
              <a:rPr lang="en-US" sz="3600" b="1" dirty="0">
                <a:latin typeface="American Typewriter"/>
                <a:cs typeface="American Typewriter"/>
              </a:rPr>
              <a:t>Let’s Create Pottery</a:t>
            </a:r>
          </a:p>
          <a:p>
            <a:pPr lvl="2"/>
            <a:r>
              <a:rPr lang="en-US" sz="3600" b="1" dirty="0" err="1">
                <a:latin typeface="American Typewriter"/>
                <a:cs typeface="American Typewriter"/>
              </a:rPr>
              <a:t>Creatubbles</a:t>
            </a:r>
            <a:endParaRPr lang="en-US" sz="3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05363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66224" cy="686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erican Typewriter"/>
                <a:cs typeface="American Typewriter"/>
              </a:rPr>
              <a:t>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/>
                <a:cs typeface="American Typewriter"/>
              </a:rPr>
              <a:t>The following items are always useful in the art classroom if you are interested in recycling </a:t>
            </a:r>
            <a:r>
              <a:rPr lang="en-US" dirty="0">
                <a:latin typeface="American Typewriter"/>
                <a:cs typeface="American Typewriter"/>
                <a:sym typeface="Wingdings"/>
              </a:rPr>
              <a:t>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Paper towel rolls 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Plastic containers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Art-related books 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Sponges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Tissues 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Family-appropriate magazines for collages </a:t>
            </a:r>
          </a:p>
        </p:txBody>
      </p:sp>
    </p:spTree>
    <p:extLst>
      <p:ext uri="{BB962C8B-B14F-4D97-AF65-F5344CB8AC3E}">
        <p14:creationId xmlns:p14="http://schemas.microsoft.com/office/powerpoint/2010/main" val="51996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270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American Typewriter</vt:lpstr>
      <vt:lpstr>Arial</vt:lpstr>
      <vt:lpstr>Calibri</vt:lpstr>
      <vt:lpstr>Wingdings</vt:lpstr>
      <vt:lpstr>Office Theme</vt:lpstr>
      <vt:lpstr>PowerPoint Presentation</vt:lpstr>
      <vt:lpstr>About Me:</vt:lpstr>
      <vt:lpstr>Where you can reach me:</vt:lpstr>
      <vt:lpstr>PowerPoint Presentation</vt:lpstr>
      <vt:lpstr>Grading Policies/Evaluation</vt:lpstr>
      <vt:lpstr>What your children will learn this year…</vt:lpstr>
      <vt:lpstr>What your children will learn this year (cont.)</vt:lpstr>
      <vt:lpstr>Resources to share with your children at home if they are interested in art…</vt:lpstr>
      <vt:lpstr>Donations</vt:lpstr>
      <vt:lpstr>Interested in Volunteering?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Maura Garfield</dc:creator>
  <cp:lastModifiedBy>Garfield, Maura</cp:lastModifiedBy>
  <cp:revision>12</cp:revision>
  <dcterms:created xsi:type="dcterms:W3CDTF">2018-09-07T16:02:02Z</dcterms:created>
  <dcterms:modified xsi:type="dcterms:W3CDTF">2019-09-11T20:34:20Z</dcterms:modified>
</cp:coreProperties>
</file>